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0" r:id="rId2"/>
    <p:sldId id="262" r:id="rId3"/>
    <p:sldId id="261" r:id="rId4"/>
    <p:sldId id="271" r:id="rId5"/>
    <p:sldId id="263" r:id="rId6"/>
    <p:sldId id="265" r:id="rId7"/>
    <p:sldId id="268" r:id="rId8"/>
    <p:sldId id="264" r:id="rId9"/>
    <p:sldId id="266" r:id="rId10"/>
    <p:sldId id="267" r:id="rId11"/>
    <p:sldId id="269" r:id="rId12"/>
    <p:sldId id="270" r:id="rId13"/>
    <p:sldId id="276" r:id="rId14"/>
    <p:sldId id="277" r:id="rId15"/>
    <p:sldId id="278" r:id="rId16"/>
    <p:sldId id="273" r:id="rId17"/>
    <p:sldId id="274" r:id="rId18"/>
    <p:sldId id="275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1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7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4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9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35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0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46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3"/>
    <p:restoredTop sz="93820"/>
  </p:normalViewPr>
  <p:slideViewPr>
    <p:cSldViewPr snapToGrid="0" snapToObjects="1">
      <p:cViewPr>
        <p:scale>
          <a:sx n="75" d="100"/>
          <a:sy n="75" d="100"/>
        </p:scale>
        <p:origin x="197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804A-19CF-264A-86D7-DB8C12DDC618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5A483-CEDF-E045-B1C4-92A1724E5F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51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80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EFDAF-F19A-4C1E-DBF8-E29D9936E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50D51-7C76-EDBB-A191-68B538AC2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8B1F1-9549-4DFF-15A9-5E32D8DA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D07BA-75E6-303A-8741-EE78A868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7EA6-50FE-BB4E-8486-602986A5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437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28B6-C7FE-D189-0C7D-82B13A69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E4B906-6E2A-9A55-0D3D-1049337D7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16FAD-6FCC-3CC8-8C7E-59E36637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3B7B4-A966-AA17-1CF5-66F5E049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02D0A-26CF-91F1-9A66-824A25B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89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433EEA-F8C2-15F1-7D9B-B093F06E8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7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F0B1E-F2AF-F067-619A-3B45486BC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7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3BA8-893C-D4E5-C0CC-EC5DEE97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36B20-0D17-A7B8-6C6D-CC890D2F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34D3-4657-D7CC-7F78-5554BDEC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03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7003D-CBC3-98AA-EF6A-A6639144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0F6A8-97EE-064C-671B-74AF43DA3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68EDE-6C4D-9D8F-01D4-1A72DFCE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FF726-C38C-059C-4B42-27E3DC63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5B849-FEAF-7A38-35DE-40DCDF7A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5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0ED87-0E2B-A213-97BC-947E85E1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C5D04-4E0A-DAAA-EEEF-8FFCB46EC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55A05-4A40-D6C7-A586-F264E8B3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DDFBA-E24C-6784-02E9-53EDC6DF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EAF2D-5C06-6B31-7BB1-E0035187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4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C5B27-B4CC-9D97-FCF4-CF06A091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90E84-32A0-60D1-F303-A3E4F71A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DB15A-AF3A-03B9-9E7D-AA8FD9F0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EC3A2-54E6-6F5B-A737-AECEF051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2F2C38-B099-FC95-95CE-410C1D85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7F6E3-7EC2-26F6-3528-8A5B6DB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79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96A0-A712-2094-6C6F-2DBBB1D7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4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F17AB-A5BF-35E7-8E0B-8D263F18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BBC55-89F0-1F1A-4786-CA56094C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907A4C-0BE5-6C85-C1AE-047941888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4D8647-EB40-ECFF-BF58-6C416C338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C574DE-2465-ABB5-9255-BAD03112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9655B4-B061-8B82-74B6-3C7A82BB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842CA8-7A9B-EAC2-DEA7-CE7C3FB8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4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E8363-321C-7604-09B7-C7452894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749439-A576-AEDA-652E-B4B8A57C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1A4F04-D00A-7452-B91E-59EF35E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222A22-147F-E00E-D2FD-AFD09CAD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2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656D6A-FED6-943A-7DC1-C533DE81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FF3EE4-0D95-F568-E939-1C44F2E2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A51D8-E79C-C3E0-9D3A-836D1635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113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A4DE1-FD51-0F87-7AB3-49E7BE95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5E545-F690-5943-A8A4-E6EC0234A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A4F7EC-F96D-6229-68CF-1DDC1BC54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149D01-8808-A655-352A-FBBA8DEB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394DA-C033-D4B3-7C13-600A3CDD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63FF4-6BFC-9E32-D972-1B1194A6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88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9C78A-A798-1E1E-B4AD-44261293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53F69-2A8F-0AE2-18B3-53DD8CBF1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98FD10-ADF3-EEA2-D67D-437B192E7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A8529-560A-D756-7D37-6B61CFB4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C0FE7-7F6E-AF49-C877-8E14236A2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AA20F-342D-FBD7-4D64-5B9FE0E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8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B22ED0-0D2D-678E-787A-4861E981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18CF8-6BF7-6C23-3E25-5EFC3AFE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9DAB1-6753-6094-93FB-56DC2C772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C7357-A822-9047-9308-A064E6CBEC04}" type="datetimeFigureOut">
              <a:rPr kumimoji="1" lang="ko-KR" altLang="en-US" smtClean="0"/>
              <a:t>24-09-26(Thursday)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C88A3-85CB-ED3E-9437-BF9525A97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48B7D-7E9C-D61D-1B83-F9AD42DD1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03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8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6CBDDD-401A-7AD0-C492-0CD59887A3EB}"/>
              </a:ext>
            </a:extLst>
          </p:cNvPr>
          <p:cNvSpPr/>
          <p:nvPr/>
        </p:nvSpPr>
        <p:spPr>
          <a:xfrm>
            <a:off x="830310" y="4012076"/>
            <a:ext cx="6378005" cy="1037940"/>
          </a:xfrm>
          <a:prstGeom prst="roundRect">
            <a:avLst>
              <a:gd name="adj" fmla="val 10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A8A7C-B357-1C4B-4A91-BEBBFE984333}"/>
              </a:ext>
            </a:extLst>
          </p:cNvPr>
          <p:cNvSpPr txBox="1"/>
          <p:nvPr/>
        </p:nvSpPr>
        <p:spPr>
          <a:xfrm>
            <a:off x="830316" y="588579"/>
            <a:ext cx="10807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Level 1 – Project EDA</a:t>
            </a:r>
            <a:endParaRPr kumimoji="1" lang="ko-KR" altLang="en-US" sz="7000" b="1" dirty="0">
              <a:solidFill>
                <a:schemeClr val="tx1">
                  <a:lumMod val="95000"/>
                  <a:lumOff val="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6439D-6A71-0C46-74F7-10341515D592}"/>
              </a:ext>
            </a:extLst>
          </p:cNvPr>
          <p:cNvSpPr txBox="1"/>
          <p:nvPr/>
        </p:nvSpPr>
        <p:spPr>
          <a:xfrm>
            <a:off x="1541340" y="4269436"/>
            <a:ext cx="4955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CV-08 See Beyond Accuracy</a:t>
            </a:r>
            <a:endParaRPr kumimoji="1"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63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특이 클래스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이미지 안에 다른 이미지가 존재하는 이미지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3481E83-EC0A-56B0-721E-76FFFA65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7" y="2083596"/>
            <a:ext cx="8086725" cy="442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07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워터마크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ko-KR" altLang="en-US" sz="2000" dirty="0"/>
              <a:t>이미지가 유튜브 혹은</a:t>
            </a:r>
            <a:r>
              <a:rPr lang="en-US" altLang="ko-KR" sz="2000" dirty="0"/>
              <a:t>, </a:t>
            </a:r>
            <a:r>
              <a:rPr lang="ko-KR" altLang="en-US" sz="2000" dirty="0"/>
              <a:t>다른 이미지 사이트에서 </a:t>
            </a:r>
            <a:r>
              <a:rPr lang="ko-KR" altLang="en-US" sz="2000" dirty="0" err="1"/>
              <a:t>캡쳐한</a:t>
            </a:r>
            <a:r>
              <a:rPr lang="ko-KR" altLang="en-US" sz="2000" dirty="0"/>
              <a:t> 사진이 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500</a:t>
            </a:r>
            <a:r>
              <a:rPr lang="ko-KR" altLang="en-US" sz="2000" dirty="0"/>
              <a:t>개 중 </a:t>
            </a:r>
            <a:r>
              <a:rPr lang="en-US" altLang="ko-KR" sz="2000" dirty="0"/>
              <a:t>103</a:t>
            </a:r>
            <a:r>
              <a:rPr lang="ko-KR" altLang="en-US" sz="2000" dirty="0"/>
              <a:t>개 워터마크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26454C-0696-EBF7-E17D-399E2286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2" y="1752599"/>
            <a:ext cx="7229475" cy="46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7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1,3</a:t>
            </a:r>
            <a:r>
              <a:rPr lang="ko-KR" altLang="en-US" sz="3600" dirty="0"/>
              <a:t>채널 </a:t>
            </a:r>
            <a:r>
              <a:rPr lang="en-US" altLang="ko-KR" sz="3600" dirty="0" err="1"/>
              <a:t>GrayScale</a:t>
            </a:r>
            <a:endParaRPr lang="ko-KR" altLang="en-US" sz="3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채널</a:t>
            </a:r>
            <a:r>
              <a:rPr lang="en-US" altLang="ko-KR" sz="2000" dirty="0"/>
              <a:t> Grayscale</a:t>
            </a:r>
            <a:r>
              <a:rPr lang="ko-KR" altLang="en-US" sz="2000" dirty="0"/>
              <a:t>이미지와 </a:t>
            </a:r>
            <a:r>
              <a:rPr lang="en-US" altLang="ko-KR" sz="2000" dirty="0"/>
              <a:t>3</a:t>
            </a:r>
            <a:r>
              <a:rPr lang="ko-KR" altLang="en-US" sz="2000" dirty="0"/>
              <a:t>채널 </a:t>
            </a:r>
            <a:r>
              <a:rPr lang="en-US" altLang="ko-KR" sz="2000" dirty="0"/>
              <a:t>RGB</a:t>
            </a:r>
            <a:r>
              <a:rPr lang="ko-KR" altLang="en-US" sz="2000" dirty="0"/>
              <a:t>이미지가 섞여 있다</a:t>
            </a:r>
            <a:r>
              <a:rPr lang="en-US" altLang="ko-KR" sz="2000" dirty="0"/>
              <a:t>. (</a:t>
            </a:r>
            <a:r>
              <a:rPr lang="ko-KR" altLang="en-US" sz="2000" dirty="0"/>
              <a:t>노란색 이미지가 </a:t>
            </a:r>
            <a:r>
              <a:rPr lang="en-US" altLang="ko-KR" sz="2000" dirty="0"/>
              <a:t>1</a:t>
            </a:r>
            <a:r>
              <a:rPr lang="ko-KR" altLang="en-US" sz="2000" dirty="0"/>
              <a:t>채널 </a:t>
            </a:r>
            <a:r>
              <a:rPr lang="en-US" altLang="ko-KR" sz="2000" dirty="0"/>
              <a:t>Gray)</a:t>
            </a:r>
            <a:endParaRPr lang="ko-KR" altLang="en-US" sz="2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C4BC33E-8B19-E2DC-04F4-5324B2FA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1752599"/>
            <a:ext cx="6178550" cy="448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5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95BE6-F22A-9E8F-46B7-7BBAD7E7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이미지 크기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6F962DE-A02B-371F-8E76-896F35AB5D32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 </a:t>
            </a:r>
            <a:r>
              <a:rPr lang="ko-KR" altLang="en-US" sz="2000" dirty="0"/>
              <a:t>가로 세로 길이에 따른 선점도</a:t>
            </a:r>
            <a:r>
              <a:rPr lang="en-US" altLang="ko-KR" sz="2000" dirty="0"/>
              <a:t>, </a:t>
            </a:r>
            <a:r>
              <a:rPr lang="ko-KR" altLang="en-US" sz="2000" dirty="0"/>
              <a:t>직각으로 꺾이는 듯한 패턴이 보이게 되는데 이는 동일한 이미지가 좌우 반전 혹은 상하 반전된 이미지로 판단된다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0A18FD-F81F-5EDD-CE36-3B6A6CF8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759" y="2083596"/>
            <a:ext cx="4504481" cy="443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95BE6-F22A-9E8F-46B7-7BBAD7E7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이미지 크기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A4F331-CB0E-80E0-74ED-5E01C98B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4" y="2286000"/>
            <a:ext cx="8829675" cy="434340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86F962DE-A02B-371F-8E76-896F35AB5D32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해상도를 기준으로 제일 작은 이미지와 큰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3918345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0395BE6-F22A-9E8F-46B7-7BBAD7E7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이미지 크기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6F962DE-A02B-371F-8E76-896F35AB5D32}"/>
              </a:ext>
            </a:extLst>
          </p:cNvPr>
          <p:cNvSpPr txBox="1">
            <a:spLocks/>
          </p:cNvSpPr>
          <p:nvPr/>
        </p:nvSpPr>
        <p:spPr>
          <a:xfrm>
            <a:off x="194652" y="593610"/>
            <a:ext cx="11613173" cy="1021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모델에 들어가는 최솟값인 </a:t>
            </a:r>
            <a:r>
              <a:rPr lang="en-US" altLang="ko-KR" sz="2000" dirty="0"/>
              <a:t>224</a:t>
            </a:r>
            <a:r>
              <a:rPr lang="ko-KR" altLang="en-US" sz="2000" dirty="0"/>
              <a:t>를 시작으로 총 </a:t>
            </a:r>
            <a:r>
              <a:rPr lang="en-US" altLang="ko-KR" sz="2000" dirty="0"/>
              <a:t>5</a:t>
            </a:r>
            <a:r>
              <a:rPr lang="ko-KR" altLang="en-US" sz="2000" dirty="0"/>
              <a:t>개로 리사이즈 한 이미지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/>
              <a:t>정보를 잃지 않으려면</a:t>
            </a:r>
            <a:r>
              <a:rPr lang="en-US" altLang="ko-KR" sz="2000" dirty="0"/>
              <a:t> </a:t>
            </a:r>
            <a:r>
              <a:rPr lang="ko-KR" altLang="en-US" sz="2000" dirty="0"/>
              <a:t>적어도 </a:t>
            </a:r>
            <a:r>
              <a:rPr lang="en-US" altLang="ko-KR" sz="2000" dirty="0"/>
              <a:t>300</a:t>
            </a:r>
            <a:r>
              <a:rPr lang="ko-KR" altLang="en-US" sz="2000" dirty="0"/>
              <a:t>이상의 이미지 사이즈가 필요하다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E1DE8-93C4-7ED5-2408-D296B1EF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12754" y="-376572"/>
            <a:ext cx="4970196" cy="92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3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 Gray scale</a:t>
            </a:r>
            <a:r>
              <a:rPr lang="ko-KR" altLang="en-US" sz="2000" dirty="0"/>
              <a:t>의 클래스별 분포 및 총 이미지 수량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080C820-FFFE-1558-19CC-1A3200E82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2" y="2374102"/>
            <a:ext cx="5338763" cy="35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10E81120-C716-4AAE-DE6A-A13CDE91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369867"/>
            <a:ext cx="5672748" cy="355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81EE787-CF40-347D-E079-23E24AFBA5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1,3</a:t>
            </a:r>
            <a:r>
              <a:rPr lang="ko-KR" altLang="en-US" sz="3600" dirty="0"/>
              <a:t>채널 </a:t>
            </a:r>
            <a:r>
              <a:rPr lang="en-US" altLang="ko-KR" sz="3600" dirty="0" err="1"/>
              <a:t>GrayScale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416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 RGB </a:t>
            </a:r>
            <a:r>
              <a:rPr lang="ko-KR" altLang="en-US" sz="2000" dirty="0"/>
              <a:t>채널의 값이 같은 이미지와</a:t>
            </a:r>
            <a:r>
              <a:rPr lang="en-US" altLang="ko-KR" sz="2000" dirty="0"/>
              <a:t>, 1</a:t>
            </a:r>
            <a:r>
              <a:rPr lang="ko-KR" altLang="en-US" sz="2000" dirty="0"/>
              <a:t>채널 이미지 분포도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EB04CD2-982D-4D4A-BA56-8252B3BB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016923"/>
            <a:ext cx="571809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D5F7F35-AAA0-DC6A-B538-716AD1D5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8" y="2016923"/>
            <a:ext cx="5718096" cy="42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A99C0FE-BCDB-5181-5E84-791EE34A32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1,3</a:t>
            </a:r>
            <a:r>
              <a:rPr lang="ko-KR" altLang="en-US" sz="3600" dirty="0"/>
              <a:t>채널 </a:t>
            </a:r>
            <a:r>
              <a:rPr lang="en-US" altLang="ko-KR" sz="3600" dirty="0" err="1"/>
              <a:t>GrayScale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5442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 Grayscale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예측률</a:t>
            </a:r>
            <a:r>
              <a:rPr lang="ko-KR" altLang="en-US" sz="2000" dirty="0"/>
              <a:t> 영향력은 크지 않다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4451508-A863-BEE1-A22E-96D7EAEC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4" y="2013469"/>
            <a:ext cx="6376986" cy="4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BAA9B7B-23A4-69B7-6B36-7FE636691D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1,3</a:t>
            </a:r>
            <a:r>
              <a:rPr lang="ko-KR" altLang="en-US" sz="3600" dirty="0"/>
              <a:t>채널 </a:t>
            </a:r>
            <a:r>
              <a:rPr lang="en-US" altLang="ko-KR" sz="3600" dirty="0" err="1"/>
              <a:t>GrayScale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4652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600075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ko-KR" altLang="en-US" sz="2000" dirty="0"/>
              <a:t>간단한 이미지가 있는 경우와 의외의 결과로 중복 객체가 있는 경우도 잘 예측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AA9B7B-23A4-69B7-6B36-7FE636691D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 err="1"/>
              <a:t>예측율</a:t>
            </a:r>
            <a:r>
              <a:rPr lang="ko-KR" altLang="en-US" sz="3600" dirty="0"/>
              <a:t> </a:t>
            </a:r>
            <a:r>
              <a:rPr lang="en-US" altLang="ko-KR" sz="3600" dirty="0"/>
              <a:t>TOP 4</a:t>
            </a:r>
            <a:endParaRPr lang="ko-KR" altLang="en-US" sz="36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EED458D-D135-6F31-28E1-2B14C640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69" y="1320214"/>
            <a:ext cx="4035715" cy="25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DB0E0BD-9AC8-26EA-CB08-C3A5CCA5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4450"/>
            <a:ext cx="4113822" cy="25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F78978D9-CDDC-F21F-D328-60547730F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69" y="4317565"/>
            <a:ext cx="4035715" cy="254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C97A8A12-D312-828C-5F22-9AB6AE193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07" y="4273332"/>
            <a:ext cx="4035715" cy="25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69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1D254-9A01-65AE-F258-BA469E06F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0750"/>
            <a:ext cx="12192000" cy="5937250"/>
          </a:xfrm>
        </p:spPr>
        <p:txBody>
          <a:bodyPr>
            <a:normAutofit/>
          </a:bodyPr>
          <a:lstStyle/>
          <a:p>
            <a:r>
              <a:rPr lang="ko-KR" altLang="en-US" dirty="0"/>
              <a:t>스케치 데이터 분류 문제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15K / 10K (Train, Test)</a:t>
            </a:r>
          </a:p>
          <a:p>
            <a:pPr lvl="1"/>
            <a:r>
              <a:rPr lang="ko-KR" altLang="en-US" sz="2000" dirty="0"/>
              <a:t>총 </a:t>
            </a:r>
            <a:r>
              <a:rPr lang="en-US" altLang="ko-KR" sz="2000" dirty="0"/>
              <a:t>500 </a:t>
            </a:r>
            <a:r>
              <a:rPr lang="ko-KR" altLang="en-US" sz="2000" dirty="0"/>
              <a:t>개 클래스</a:t>
            </a:r>
            <a:endParaRPr lang="en-US" altLang="ko-KR" sz="2000" dirty="0"/>
          </a:p>
          <a:p>
            <a:pPr lvl="1"/>
            <a:r>
              <a:rPr lang="en-US" altLang="ko-KR" sz="2000" dirty="0"/>
              <a:t>Class </a:t>
            </a:r>
            <a:r>
              <a:rPr lang="ko-KR" altLang="en-US" sz="2000" dirty="0"/>
              <a:t>별 평균 </a:t>
            </a:r>
            <a:r>
              <a:rPr lang="en-US" altLang="ko-KR" sz="2000" dirty="0"/>
              <a:t>30</a:t>
            </a:r>
            <a:r>
              <a:rPr lang="ko-KR" altLang="en-US" sz="2000" dirty="0"/>
              <a:t>장</a:t>
            </a:r>
            <a:r>
              <a:rPr lang="en-US" altLang="ko-KR" sz="2000" dirty="0"/>
              <a:t> (</a:t>
            </a:r>
            <a:r>
              <a:rPr lang="ko-KR" altLang="en-US" sz="2000" dirty="0"/>
              <a:t>최소 </a:t>
            </a:r>
            <a:r>
              <a:rPr lang="en-US" altLang="ko-KR" sz="2000" dirty="0"/>
              <a:t>29, </a:t>
            </a:r>
            <a:r>
              <a:rPr lang="ko-KR" altLang="en-US" sz="2000" dirty="0"/>
              <a:t>최대 </a:t>
            </a:r>
            <a:r>
              <a:rPr lang="en-US" altLang="ko-KR" sz="2000" dirty="0"/>
              <a:t>31)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D75B3FC-353A-8972-528A-9D328FB2FE2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데이터 분석 </a:t>
            </a:r>
            <a:r>
              <a:rPr lang="en-US" altLang="ko-KR" sz="3600" dirty="0"/>
              <a:t>- </a:t>
            </a:r>
            <a:r>
              <a:rPr lang="ko-KR" altLang="en-US" sz="36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50489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600075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ko-KR" altLang="en-US" sz="2000" dirty="0"/>
              <a:t>특히나 강아지 종류</a:t>
            </a:r>
            <a:r>
              <a:rPr lang="en-US" altLang="ko-KR" sz="2000" dirty="0"/>
              <a:t>, </a:t>
            </a:r>
            <a:r>
              <a:rPr lang="ko-KR" altLang="en-US" sz="2000" dirty="0"/>
              <a:t>절벽과 같은 클래스는 예측이 어려웠다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특징이 여러가지인 경우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AA9B7B-23A4-69B7-6B36-7FE636691D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 err="1"/>
              <a:t>예측율</a:t>
            </a:r>
            <a:r>
              <a:rPr lang="ko-KR" altLang="en-US" sz="3600" dirty="0"/>
              <a:t> </a:t>
            </a:r>
            <a:r>
              <a:rPr lang="en-US" altLang="ko-KR" sz="3600" dirty="0"/>
              <a:t>BOTTOM 4</a:t>
            </a:r>
            <a:endParaRPr lang="ko-KR" altLang="en-US" sz="36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1AB540B-18BF-E3A6-6CD8-8F116D82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02" y="4390072"/>
            <a:ext cx="4004895" cy="291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308B0EEE-60A8-570F-5F43-6C8EC9BB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1528860"/>
            <a:ext cx="3815372" cy="27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5CACE6CB-FE52-EF6D-9656-F1847328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421601"/>
            <a:ext cx="4292600" cy="29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2C62BDAA-97DC-15EB-3117-86DFBC01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338" y="4519703"/>
            <a:ext cx="4004895" cy="27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1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1. Class</a:t>
            </a:r>
            <a:r>
              <a:rPr lang="ko-KR" altLang="en-US" sz="3600" dirty="0"/>
              <a:t>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1D254-9A01-65AE-F258-BA469E06F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7700"/>
            <a:ext cx="12192000" cy="6210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조류 클래스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3~40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어류 클래스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파충류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양서류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 클래스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80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+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늑대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여우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고양이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표범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사자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호랑이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치타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기타 동물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곤충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40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류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-&gt; 220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음식 클래스 약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개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아이스크림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버섯등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400" b="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나머지 잡다한 것들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ko-KR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3200" dirty="0">
                <a:solidFill>
                  <a:srgbClr val="595959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3200" dirty="0">
                <a:solidFill>
                  <a:srgbClr val="595959"/>
                </a:solidFill>
                <a:latin typeface="Arial" panose="020B0604020202020204" pitchFamily="34" charset="0"/>
              </a:rPr>
              <a:t>  리스트</a:t>
            </a:r>
            <a:endParaRPr lang="en-US" altLang="ko-KR" sz="32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2000" dirty="0"/>
              <a:t>https://docs.google.com/spreadsheets/d/1aLdZgh-HpOoXWFPw7CDdxx8E4sXyet7_0PJ4TaSP_SE/edit?gid=2123421163#gid=2123421163</a:t>
            </a:r>
          </a:p>
        </p:txBody>
      </p:sp>
    </p:spTree>
    <p:extLst>
      <p:ext uri="{BB962C8B-B14F-4D97-AF65-F5344CB8AC3E}">
        <p14:creationId xmlns:p14="http://schemas.microsoft.com/office/powerpoint/2010/main" val="2495182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1. </a:t>
            </a:r>
            <a:r>
              <a:rPr lang="ko-KR" altLang="en-US" sz="3600" dirty="0"/>
              <a:t>클래스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이미지 부족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0B7D37-D584-1AFB-A66A-35A3BECF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0" y="1371600"/>
            <a:ext cx="7741920" cy="48387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EDD487E-347B-D0C5-92B5-3C941C80658D}"/>
              </a:ext>
            </a:extLst>
          </p:cNvPr>
          <p:cNvSpPr txBox="1">
            <a:spLocks/>
          </p:cNvSpPr>
          <p:nvPr/>
        </p:nvSpPr>
        <p:spPr>
          <a:xfrm>
            <a:off x="194652" y="647700"/>
            <a:ext cx="11613173" cy="60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latin typeface="Arial" panose="020B0604020202020204" pitchFamily="34" charset="0"/>
              </a:rPr>
              <a:t>클래스당 평균 </a:t>
            </a:r>
            <a:r>
              <a:rPr lang="en-US" altLang="ko-KR" sz="2000" dirty="0">
                <a:latin typeface="Arial" panose="020B0604020202020204" pitchFamily="34" charset="0"/>
              </a:rPr>
              <a:t>30</a:t>
            </a:r>
            <a:r>
              <a:rPr lang="ko-KR" altLang="en-US" sz="2000" dirty="0">
                <a:latin typeface="Arial" panose="020B0604020202020204" pitchFamily="34" charset="0"/>
              </a:rPr>
              <a:t>장 학습하기 부족한 이미지 수량</a:t>
            </a:r>
            <a:endParaRPr lang="ko-KR" alt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831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객체 중복 현상</a:t>
            </a:r>
          </a:p>
        </p:txBody>
      </p:sp>
      <p:pic>
        <p:nvPicPr>
          <p:cNvPr id="1026" name="Picture 2" descr="스케치, 그림, 라인 아트, 화이트이(가) 표시된 사진&#10;&#10;자동 생성된 설명">
            <a:extLst>
              <a:ext uri="{FF2B5EF4-FFF2-40B4-BE49-F238E27FC236}">
                <a16:creationId xmlns:a16="http://schemas.microsoft.com/office/drawing/2014/main" id="{BC758826-B048-47FB-9477-77C620204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9" y="1793085"/>
            <a:ext cx="2204271" cy="217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그림, 스케치, 그래픽, 디자인이(가) 표시된 사진&#10;&#10;자동 생성된 설명">
            <a:extLst>
              <a:ext uri="{FF2B5EF4-FFF2-40B4-BE49-F238E27FC236}">
                <a16:creationId xmlns:a16="http://schemas.microsoft.com/office/drawing/2014/main" id="{2C6D761F-DDFA-5522-380E-1BD5464B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04" y="1793086"/>
            <a:ext cx="2204271" cy="21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유류, 스케치, 뿔, 큰뿔양이(가) 표시된 사진&#10;&#10;자동 생성된 설명">
            <a:extLst>
              <a:ext uri="{FF2B5EF4-FFF2-40B4-BE49-F238E27FC236}">
                <a16:creationId xmlns:a16="http://schemas.microsoft.com/office/drawing/2014/main" id="{87B2D0CC-783C-5150-7CB1-28B89457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17" y="1793086"/>
            <a:ext cx="2204271" cy="21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스케치, 그림, 예술, 잉크이(가) 표시된 사진&#10;&#10;자동 생성된 설명">
            <a:extLst>
              <a:ext uri="{FF2B5EF4-FFF2-40B4-BE49-F238E27FC236}">
                <a16:creationId xmlns:a16="http://schemas.microsoft.com/office/drawing/2014/main" id="{A8C38F1F-FB5B-9A95-3C26-E26FE2B1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29" y="4445002"/>
            <a:ext cx="2205860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스케치, 개 품종, 포유류, 그림이(가) 표시된 사진&#10;&#10;자동 생성된 설명">
            <a:extLst>
              <a:ext uri="{FF2B5EF4-FFF2-40B4-BE49-F238E27FC236}">
                <a16:creationId xmlns:a16="http://schemas.microsoft.com/office/drawing/2014/main" id="{8E8FEFD3-871A-9DFE-BC62-D691E5C2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544" y="4445002"/>
            <a:ext cx="2204271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스케치, 그림, 원, 라인 아트이(가) 표시된 사진&#10;&#10;자동 생성된 설명">
            <a:extLst>
              <a:ext uri="{FF2B5EF4-FFF2-40B4-BE49-F238E27FC236}">
                <a16:creationId xmlns:a16="http://schemas.microsoft.com/office/drawing/2014/main" id="{933E88EB-8836-84C7-0290-0B6ED99BF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04" y="4425944"/>
            <a:ext cx="2204271" cy="217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3"/>
            <a:ext cx="11613173" cy="60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대부분 동식물 데이터의 경우</a:t>
            </a:r>
            <a:r>
              <a:rPr lang="en-US" altLang="ko-KR" sz="2000" dirty="0"/>
              <a:t> </a:t>
            </a:r>
            <a:r>
              <a:rPr lang="ko-KR" altLang="en-US" sz="2000" dirty="0"/>
              <a:t>객체 중복이 존재</a:t>
            </a:r>
            <a:r>
              <a:rPr lang="en-US" altLang="ko-KR" sz="2000" dirty="0"/>
              <a:t>, </a:t>
            </a:r>
            <a:r>
              <a:rPr lang="ko-KR" altLang="en-US" sz="2000" dirty="0"/>
              <a:t>그 외는 적거나 아예 없음</a:t>
            </a:r>
          </a:p>
        </p:txBody>
      </p:sp>
    </p:spTree>
    <p:extLst>
      <p:ext uri="{BB962C8B-B14F-4D97-AF65-F5344CB8AC3E}">
        <p14:creationId xmlns:p14="http://schemas.microsoft.com/office/powerpoint/2010/main" val="296595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데이터 중복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3"/>
            <a:ext cx="11613173" cy="60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일부 이미지에서 중복된 이미지가 있거나</a:t>
            </a:r>
            <a:r>
              <a:rPr lang="en-US" altLang="ko-KR" sz="2000" dirty="0"/>
              <a:t>, Flip, Rotation</a:t>
            </a:r>
            <a:r>
              <a:rPr lang="ko-KR" altLang="en-US" sz="2000" dirty="0"/>
              <a:t>된 데이터가 다수 존재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A93DF8-8F36-5EAC-C76B-6C501335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94" y="1862147"/>
            <a:ext cx="8724412" cy="460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문제점 </a:t>
            </a:r>
            <a:r>
              <a:rPr lang="en-US" altLang="ko-KR" sz="3600" dirty="0"/>
              <a:t>(</a:t>
            </a:r>
            <a:r>
              <a:rPr lang="ko-KR" altLang="en-US" sz="3600" dirty="0"/>
              <a:t>데이터 중복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3"/>
            <a:ext cx="11613173" cy="60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중복된 이미지를 제거하면 특정 </a:t>
            </a:r>
            <a:r>
              <a:rPr lang="en-US" altLang="ko-KR" sz="2000" dirty="0"/>
              <a:t>Class data</a:t>
            </a:r>
            <a:r>
              <a:rPr lang="ko-KR" altLang="en-US" sz="2000" dirty="0"/>
              <a:t> 분포가 작아질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64579B-15E6-02AD-2E77-8B86E65AE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03" y="1862147"/>
            <a:ext cx="7349394" cy="47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5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명암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3"/>
            <a:ext cx="11613173" cy="60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일부 이미지는 명암이 어둡거나</a:t>
            </a:r>
            <a:r>
              <a:rPr lang="en-US" altLang="ko-KR" sz="2000" dirty="0"/>
              <a:t>, </a:t>
            </a:r>
            <a:r>
              <a:rPr lang="ko-KR" altLang="en-US" sz="2000" dirty="0"/>
              <a:t>밝아 선 대비가 명확하지 않다</a:t>
            </a:r>
          </a:p>
        </p:txBody>
      </p:sp>
      <p:pic>
        <p:nvPicPr>
          <p:cNvPr id="2050" name="Picture 2" descr="스케치, 예술, 일러스트레이션, 아트워크이(가) 표시된 사진&#10;&#10;자동 생성된 설명">
            <a:extLst>
              <a:ext uri="{FF2B5EF4-FFF2-40B4-BE49-F238E27FC236}">
                <a16:creationId xmlns:a16="http://schemas.microsoft.com/office/drawing/2014/main" id="{E4989D41-E9CE-FC8E-B6EC-E97E75AD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862147"/>
            <a:ext cx="4162425" cy="459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흑백, 블랙, 패턴, 라인이(가) 표시된 사진&#10;&#10;자동 생성된 설명">
            <a:extLst>
              <a:ext uri="{FF2B5EF4-FFF2-40B4-BE49-F238E27FC236}">
                <a16:creationId xmlns:a16="http://schemas.microsoft.com/office/drawing/2014/main" id="{10055581-083E-6F5C-0BA4-9C97BCC21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165496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4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CB84A-3CDC-CECF-B4B6-8FE72450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0075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 </a:t>
            </a:r>
            <a:r>
              <a:rPr lang="ko-KR" altLang="en-US" sz="3600" dirty="0"/>
              <a:t>이미지 분석 </a:t>
            </a:r>
            <a:r>
              <a:rPr lang="en-US" altLang="ko-KR" sz="3600" dirty="0"/>
              <a:t>– </a:t>
            </a:r>
            <a:r>
              <a:rPr lang="ko-KR" altLang="en-US" sz="3600" dirty="0"/>
              <a:t>명확하지 않은 데이터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240D96C-DC44-A6AC-9335-33B2FBB12E2D}"/>
              </a:ext>
            </a:extLst>
          </p:cNvPr>
          <p:cNvSpPr txBox="1">
            <a:spLocks/>
          </p:cNvSpPr>
          <p:nvPr/>
        </p:nvSpPr>
        <p:spPr>
          <a:xfrm>
            <a:off x="194652" y="931072"/>
            <a:ext cx="11613173" cy="82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8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/>
              <a:t>-</a:t>
            </a:r>
            <a:r>
              <a:rPr lang="ko-KR" altLang="en-US" sz="2000" dirty="0"/>
              <a:t> 벌집과</a:t>
            </a:r>
            <a:r>
              <a:rPr lang="en-US" altLang="ko-KR" sz="2000" dirty="0"/>
              <a:t> </a:t>
            </a:r>
            <a:r>
              <a:rPr lang="ko-KR" altLang="en-US" sz="2000" dirty="0"/>
              <a:t>벌집 구조가 함께 존재하며</a:t>
            </a:r>
            <a:r>
              <a:rPr lang="en-US" altLang="ko-KR" sz="2000" dirty="0"/>
              <a:t>, </a:t>
            </a:r>
            <a:r>
              <a:rPr lang="ko-KR" altLang="en-US" sz="2000" dirty="0"/>
              <a:t>열기구 클래스는 따로 있음에도 불구하고 풍선 이미지 안에 열기구 존재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11DA8D-6BC7-F9F1-8BF1-467149D7434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95" y="2283621"/>
            <a:ext cx="5400000" cy="35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E7D479-F20E-7DC2-CB20-404E0AA20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5" y="2283621"/>
            <a:ext cx="5400000" cy="35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30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</TotalTime>
  <Words>499</Words>
  <Application>Microsoft Office PowerPoint</Application>
  <PresentationFormat>와이드스크린</PresentationFormat>
  <Paragraphs>58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NanumSquare Bold</vt:lpstr>
      <vt:lpstr>맑은 고딕</vt:lpstr>
      <vt:lpstr>Arial</vt:lpstr>
      <vt:lpstr>Office 테마</vt:lpstr>
      <vt:lpstr>PowerPoint 프레젠테이션</vt:lpstr>
      <vt:lpstr>PowerPoint 프레젠테이션</vt:lpstr>
      <vt:lpstr>1. Class 분석</vt:lpstr>
      <vt:lpstr>1. 클래스 분석 – 이미지 부족</vt:lpstr>
      <vt:lpstr>2. 이미지 분석 – 객체 중복 현상</vt:lpstr>
      <vt:lpstr>2. 이미지 분석 – 데이터 중복</vt:lpstr>
      <vt:lpstr>2. 이미지 분석 – 문제점 (데이터 중복)</vt:lpstr>
      <vt:lpstr>2. 이미지 분석 – 명암</vt:lpstr>
      <vt:lpstr>2. 이미지 분석 – 명확하지 않은 데이터</vt:lpstr>
      <vt:lpstr>2. 이미지 분석 – 특이 클래스</vt:lpstr>
      <vt:lpstr>2. 이미지 분석 – 워터마크</vt:lpstr>
      <vt:lpstr>2. 이미지 분석 – 1,3채널 GrayScale</vt:lpstr>
      <vt:lpstr>2. 이미지 분석 – 이미지 크기</vt:lpstr>
      <vt:lpstr>2. 이미지 분석 – 이미지 크기</vt:lpstr>
      <vt:lpstr>2. 이미지 분석 – 이미지 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조용주</dc:creator>
  <cp:lastModifiedBy>sangjin lee</cp:lastModifiedBy>
  <cp:revision>73</cp:revision>
  <dcterms:created xsi:type="dcterms:W3CDTF">2022-10-05T04:13:06Z</dcterms:created>
  <dcterms:modified xsi:type="dcterms:W3CDTF">2024-09-26T08:18:59Z</dcterms:modified>
</cp:coreProperties>
</file>